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2" r:id="rId1"/>
  </p:sldMasterIdLst>
  <p:notesMasterIdLst>
    <p:notesMasterId r:id="rId8"/>
  </p:notesMasterIdLst>
  <p:handoutMasterIdLst>
    <p:handoutMasterId r:id="rId9"/>
  </p:handoutMasterIdLst>
  <p:sldIdLst>
    <p:sldId id="612" r:id="rId2"/>
    <p:sldId id="611" r:id="rId3"/>
    <p:sldId id="613" r:id="rId4"/>
    <p:sldId id="614" r:id="rId5"/>
    <p:sldId id="615" r:id="rId6"/>
    <p:sldId id="616" r:id="rId7"/>
  </p:sldIdLst>
  <p:sldSz cx="10058400" cy="73152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CE3"/>
    <a:srgbClr val="FF6600"/>
    <a:srgbClr val="000099"/>
    <a:srgbClr val="EB641B"/>
    <a:srgbClr val="FF00FF"/>
    <a:srgbClr val="C7BFA5"/>
    <a:srgbClr val="0070C0"/>
    <a:srgbClr val="1C314E"/>
    <a:srgbClr val="D35712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7" autoAdjust="0"/>
    <p:restoredTop sz="96395" autoAdjust="0"/>
  </p:normalViewPr>
  <p:slideViewPr>
    <p:cSldViewPr snapToGrid="0">
      <p:cViewPr varScale="1">
        <p:scale>
          <a:sx n="117" d="100"/>
          <a:sy n="117" d="100"/>
        </p:scale>
        <p:origin x="1014" y="102"/>
      </p:cViewPr>
      <p:guideLst>
        <p:guide orient="horz" pos="2304"/>
        <p:guide pos="3168"/>
      </p:guideLst>
    </p:cSldViewPr>
  </p:slideViewPr>
  <p:outlineViewPr>
    <p:cViewPr>
      <p:scale>
        <a:sx n="33" d="100"/>
        <a:sy n="33" d="100"/>
      </p:scale>
      <p:origin x="0" y="-5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51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7" cy="466578"/>
          </a:xfrm>
          <a:prstGeom prst="rect">
            <a:avLst/>
          </a:prstGeom>
        </p:spPr>
        <p:txBody>
          <a:bodyPr vert="horz" lIns="92108" tIns="46053" rIns="92108" bIns="4605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73" y="0"/>
            <a:ext cx="3037627" cy="466578"/>
          </a:xfrm>
          <a:prstGeom prst="rect">
            <a:avLst/>
          </a:prstGeom>
        </p:spPr>
        <p:txBody>
          <a:bodyPr vert="horz" lIns="92108" tIns="46053" rIns="92108" bIns="46053" rtlCol="0"/>
          <a:lstStyle>
            <a:lvl1pPr algn="r">
              <a:defRPr sz="1200"/>
            </a:lvl1pPr>
          </a:lstStyle>
          <a:p>
            <a:fld id="{00335645-81A3-41BB-85F4-D17BFA3E8A1A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2"/>
            <a:ext cx="3037627" cy="466578"/>
          </a:xfrm>
          <a:prstGeom prst="rect">
            <a:avLst/>
          </a:prstGeom>
        </p:spPr>
        <p:txBody>
          <a:bodyPr vert="horz" lIns="92108" tIns="46053" rIns="92108" bIns="4605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73" y="8829822"/>
            <a:ext cx="3037627" cy="466578"/>
          </a:xfrm>
          <a:prstGeom prst="rect">
            <a:avLst/>
          </a:prstGeom>
        </p:spPr>
        <p:txBody>
          <a:bodyPr vert="horz" lIns="92108" tIns="46053" rIns="92108" bIns="46053" rtlCol="0" anchor="b"/>
          <a:lstStyle>
            <a:lvl1pPr algn="r">
              <a:defRPr sz="1200"/>
            </a:lvl1pPr>
          </a:lstStyle>
          <a:p>
            <a:fld id="{F70AFFD8-08E9-4605-92A9-C6B9BB39D6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450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5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1"/>
            <a:ext cx="3037840" cy="466435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A9824C0E-0F57-4D1C-8B93-2B92CE5AF67E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47788" y="1162050"/>
            <a:ext cx="431482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4"/>
            <a:ext cx="5608320" cy="3660458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9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90B53073-E876-4D50-9EA1-132F20D315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9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u="sng" dirty="0"/>
              <a:t>Program Requirements:</a:t>
            </a:r>
            <a:r>
              <a:rPr lang="en-US" dirty="0"/>
              <a:t> The project will renovate the existing 3</a:t>
            </a:r>
            <a:r>
              <a:rPr lang="en-US" baseline="30000" dirty="0"/>
              <a:t>rd</a:t>
            </a:r>
            <a:r>
              <a:rPr lang="en-US" dirty="0"/>
              <a:t> &amp; 4</a:t>
            </a:r>
            <a:r>
              <a:rPr lang="en-US" baseline="30000" dirty="0"/>
              <a:t>th</a:t>
            </a:r>
            <a:r>
              <a:rPr lang="en-US" dirty="0"/>
              <a:t> level East suites to include new operable windows and fans.</a:t>
            </a:r>
          </a:p>
          <a:p>
            <a:pPr lvl="0"/>
            <a:endParaRPr lang="en-US" u="sng" dirty="0"/>
          </a:p>
          <a:p>
            <a:pPr lvl="0"/>
            <a:r>
              <a:rPr lang="en-US" u="sng" dirty="0"/>
              <a:t>Budget:</a:t>
            </a:r>
            <a:r>
              <a:rPr lang="en-US" dirty="0"/>
              <a:t> $4.5 million to be finances by the Athletics Department</a:t>
            </a:r>
          </a:p>
          <a:p>
            <a:pPr lvl="0"/>
            <a:endParaRPr lang="en-US" dirty="0"/>
          </a:p>
          <a:p>
            <a:pPr lvl="0"/>
            <a:r>
              <a:rPr lang="en-US" u="sng" dirty="0"/>
              <a:t>Project Location:</a:t>
            </a:r>
            <a:r>
              <a:rPr lang="en-US" dirty="0"/>
              <a:t> The renovation will take place in the 3</a:t>
            </a:r>
            <a:r>
              <a:rPr lang="en-US" baseline="30000" dirty="0"/>
              <a:t>rd</a:t>
            </a:r>
            <a:r>
              <a:rPr lang="en-US" dirty="0"/>
              <a:t> and 4</a:t>
            </a:r>
            <a:r>
              <a:rPr lang="en-US" baseline="30000" dirty="0"/>
              <a:t>th</a:t>
            </a:r>
            <a:r>
              <a:rPr lang="en-US" dirty="0"/>
              <a:t> level East suites in Jordan-Hare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53073-E876-4D50-9EA1-132F20D3150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904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u="sng" dirty="0"/>
              <a:t>Program Requirements:</a:t>
            </a:r>
            <a:r>
              <a:rPr lang="en-US" dirty="0"/>
              <a:t> The project will renovate the existing 3</a:t>
            </a:r>
            <a:r>
              <a:rPr lang="en-US" baseline="30000" dirty="0"/>
              <a:t>rd</a:t>
            </a:r>
            <a:r>
              <a:rPr lang="en-US" dirty="0"/>
              <a:t> &amp; 4</a:t>
            </a:r>
            <a:r>
              <a:rPr lang="en-US" baseline="30000" dirty="0"/>
              <a:t>th</a:t>
            </a:r>
            <a:r>
              <a:rPr lang="en-US" dirty="0"/>
              <a:t> level East suites to include new operable windows and fans.</a:t>
            </a:r>
          </a:p>
          <a:p>
            <a:pPr lvl="0"/>
            <a:endParaRPr lang="en-US" u="sng" dirty="0"/>
          </a:p>
          <a:p>
            <a:pPr lvl="0"/>
            <a:r>
              <a:rPr lang="en-US" u="sng" dirty="0"/>
              <a:t>Budget:</a:t>
            </a:r>
            <a:r>
              <a:rPr lang="en-US" dirty="0"/>
              <a:t> $4.5 million to be finances by the Athletics Department</a:t>
            </a:r>
          </a:p>
          <a:p>
            <a:pPr lvl="0"/>
            <a:endParaRPr lang="en-US" dirty="0"/>
          </a:p>
          <a:p>
            <a:pPr lvl="0"/>
            <a:r>
              <a:rPr lang="en-US" u="sng" dirty="0"/>
              <a:t>Project Location:</a:t>
            </a:r>
            <a:r>
              <a:rPr lang="en-US" dirty="0"/>
              <a:t> The renovation will take place in the 3</a:t>
            </a:r>
            <a:r>
              <a:rPr lang="en-US" baseline="30000" dirty="0"/>
              <a:t>rd</a:t>
            </a:r>
            <a:r>
              <a:rPr lang="en-US" dirty="0"/>
              <a:t> and 4</a:t>
            </a:r>
            <a:r>
              <a:rPr lang="en-US" baseline="30000" dirty="0"/>
              <a:t>th</a:t>
            </a:r>
            <a:r>
              <a:rPr lang="en-US" dirty="0"/>
              <a:t> level East suites in Jordan-Hare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53073-E876-4D50-9EA1-132F20D3150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747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u="sng" dirty="0"/>
              <a:t>Program Requirements:</a:t>
            </a:r>
            <a:r>
              <a:rPr lang="en-US" dirty="0"/>
              <a:t> The project will renovate the existing 3</a:t>
            </a:r>
            <a:r>
              <a:rPr lang="en-US" baseline="30000" dirty="0"/>
              <a:t>rd</a:t>
            </a:r>
            <a:r>
              <a:rPr lang="en-US" dirty="0"/>
              <a:t> &amp; 4</a:t>
            </a:r>
            <a:r>
              <a:rPr lang="en-US" baseline="30000" dirty="0"/>
              <a:t>th</a:t>
            </a:r>
            <a:r>
              <a:rPr lang="en-US" dirty="0"/>
              <a:t> level East suites to include new operable windows and fans.</a:t>
            </a:r>
          </a:p>
          <a:p>
            <a:pPr lvl="0"/>
            <a:endParaRPr lang="en-US" u="sng" dirty="0"/>
          </a:p>
          <a:p>
            <a:pPr lvl="0"/>
            <a:r>
              <a:rPr lang="en-US" u="sng" dirty="0"/>
              <a:t>Budget:</a:t>
            </a:r>
            <a:r>
              <a:rPr lang="en-US" dirty="0"/>
              <a:t> $4.5 million to be finances by the Athletics Department</a:t>
            </a:r>
          </a:p>
          <a:p>
            <a:pPr lvl="0"/>
            <a:endParaRPr lang="en-US" dirty="0"/>
          </a:p>
          <a:p>
            <a:pPr lvl="0"/>
            <a:r>
              <a:rPr lang="en-US" u="sng" dirty="0"/>
              <a:t>Project Location:</a:t>
            </a:r>
            <a:r>
              <a:rPr lang="en-US" dirty="0"/>
              <a:t> The renovation will take place in the 3</a:t>
            </a:r>
            <a:r>
              <a:rPr lang="en-US" baseline="30000" dirty="0"/>
              <a:t>rd</a:t>
            </a:r>
            <a:r>
              <a:rPr lang="en-US" dirty="0"/>
              <a:t> and 4</a:t>
            </a:r>
            <a:r>
              <a:rPr lang="en-US" baseline="30000" dirty="0"/>
              <a:t>th</a:t>
            </a:r>
            <a:r>
              <a:rPr lang="en-US" dirty="0"/>
              <a:t> level East suites in Jordan-Hare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53073-E876-4D50-9EA1-132F20D3150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750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u="sng" dirty="0"/>
              <a:t>Program Requirements:</a:t>
            </a:r>
            <a:r>
              <a:rPr lang="en-US" dirty="0"/>
              <a:t> The project will renovate the existing 3</a:t>
            </a:r>
            <a:r>
              <a:rPr lang="en-US" baseline="30000" dirty="0"/>
              <a:t>rd</a:t>
            </a:r>
            <a:r>
              <a:rPr lang="en-US" dirty="0"/>
              <a:t> &amp; 4</a:t>
            </a:r>
            <a:r>
              <a:rPr lang="en-US" baseline="30000" dirty="0"/>
              <a:t>th</a:t>
            </a:r>
            <a:r>
              <a:rPr lang="en-US" dirty="0"/>
              <a:t> level East suites to include new operable windows and fans.</a:t>
            </a:r>
          </a:p>
          <a:p>
            <a:pPr lvl="0"/>
            <a:endParaRPr lang="en-US" u="sng" dirty="0"/>
          </a:p>
          <a:p>
            <a:pPr lvl="0"/>
            <a:r>
              <a:rPr lang="en-US" u="sng" dirty="0"/>
              <a:t>Budget:</a:t>
            </a:r>
            <a:r>
              <a:rPr lang="en-US" dirty="0"/>
              <a:t> $4.5 million to be finances by the Athletics Department</a:t>
            </a:r>
          </a:p>
          <a:p>
            <a:pPr lvl="0"/>
            <a:endParaRPr lang="en-US" dirty="0"/>
          </a:p>
          <a:p>
            <a:pPr lvl="0"/>
            <a:r>
              <a:rPr lang="en-US" u="sng" dirty="0"/>
              <a:t>Project Location:</a:t>
            </a:r>
            <a:r>
              <a:rPr lang="en-US" dirty="0"/>
              <a:t> The renovation will take place in the 3</a:t>
            </a:r>
            <a:r>
              <a:rPr lang="en-US" baseline="30000" dirty="0"/>
              <a:t>rd</a:t>
            </a:r>
            <a:r>
              <a:rPr lang="en-US" dirty="0"/>
              <a:t> and 4</a:t>
            </a:r>
            <a:r>
              <a:rPr lang="en-US" baseline="30000" dirty="0"/>
              <a:t>th</a:t>
            </a:r>
            <a:r>
              <a:rPr lang="en-US" dirty="0"/>
              <a:t> level East suites in Jordan-Hare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53073-E876-4D50-9EA1-132F20D3150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143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11440" y="162559"/>
            <a:ext cx="2179320" cy="6993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 dirty="0"/>
          </a:p>
        </p:txBody>
      </p:sp>
      <p:sp>
        <p:nvSpPr>
          <p:cNvPr id="8" name="Rectangle 7"/>
          <p:cNvSpPr/>
          <p:nvPr/>
        </p:nvSpPr>
        <p:spPr>
          <a:xfrm>
            <a:off x="167640" y="164185"/>
            <a:ext cx="7376160" cy="69900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1440" y="2189824"/>
            <a:ext cx="2179320" cy="1950720"/>
          </a:xfrm>
        </p:spPr>
        <p:txBody>
          <a:bodyPr anchor="ctr">
            <a:normAutofit/>
          </a:bodyPr>
          <a:lstStyle>
            <a:lvl1pPr marL="0" indent="0" algn="l">
              <a:buNone/>
              <a:defRPr sz="2027">
                <a:solidFill>
                  <a:srgbClr val="FFFFFF"/>
                </a:solidFill>
              </a:defRPr>
            </a:lvl1pPr>
            <a:lvl2pPr marL="48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7B20FDC-0B0E-4649-9166-D59A47B7ABB2}" type="datetime1">
              <a:rPr lang="en-US" smtClean="0"/>
              <a:t>10/22/2018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9330701" y="6787544"/>
            <a:ext cx="641263" cy="29260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9F98FA-5DBF-4623-B728-96C7D126D3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02920" y="2189824"/>
            <a:ext cx="6957060" cy="1950720"/>
          </a:xfrm>
        </p:spPr>
        <p:txBody>
          <a:bodyPr/>
          <a:lstStyle>
            <a:lvl1pPr algn="r">
              <a:defRPr sz="4480" spc="16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309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4893-0819-460D-B168-88CCCD3542C2}" type="datetime1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98FA-5DBF-4623-B728-96C7D126D3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448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7640" y="157140"/>
            <a:ext cx="7376160" cy="6993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 dirty="0"/>
          </a:p>
        </p:txBody>
      </p:sp>
      <p:sp>
        <p:nvSpPr>
          <p:cNvPr id="8" name="Rectangle 7"/>
          <p:cNvSpPr/>
          <p:nvPr/>
        </p:nvSpPr>
        <p:spPr>
          <a:xfrm>
            <a:off x="7711440" y="157140"/>
            <a:ext cx="2151651" cy="69933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79080" y="292948"/>
            <a:ext cx="184404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92948"/>
            <a:ext cx="662178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A69F-2B3B-4DA4-B2B0-A01D4E5CDD9C}" type="datetime1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09F98FA-5DBF-4623-B728-96C7D126D3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26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buClr>
                <a:srgbClr val="FF6600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1861-107C-4561-967D-097328F0A880}" type="datetime1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98FA-5DBF-4623-B728-96C7D126D3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42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11440" y="162559"/>
            <a:ext cx="2179320" cy="69933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 dirty="0"/>
          </a:p>
        </p:txBody>
      </p:sp>
      <p:sp>
        <p:nvSpPr>
          <p:cNvPr id="8" name="Rectangle 7"/>
          <p:cNvSpPr/>
          <p:nvPr/>
        </p:nvSpPr>
        <p:spPr>
          <a:xfrm>
            <a:off x="167640" y="164185"/>
            <a:ext cx="7376160" cy="699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9080" y="3085095"/>
            <a:ext cx="1760221" cy="1755648"/>
          </a:xfrm>
        </p:spPr>
        <p:txBody>
          <a:bodyPr anchor="ctr"/>
          <a:lstStyle>
            <a:lvl1pPr marL="0" indent="0">
              <a:buNone/>
              <a:defRPr sz="2133">
                <a:solidFill>
                  <a:schemeClr val="bg2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8612A3-BA89-4309-A515-D0228E81DF95}" type="datetime1">
              <a:rPr lang="en-US" smtClean="0"/>
              <a:t>10/22/2018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09F98FA-5DBF-4623-B728-96C7D126D3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19100" y="3085095"/>
            <a:ext cx="6957060" cy="1755648"/>
          </a:xfrm>
        </p:spPr>
        <p:txBody>
          <a:bodyPr/>
          <a:lstStyle>
            <a:lvl1pPr algn="r">
              <a:defRPr sz="4480" spc="16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776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33677"/>
            <a:ext cx="4442460" cy="4701235"/>
          </a:xfrm>
        </p:spPr>
        <p:txBody>
          <a:bodyPr/>
          <a:lstStyle>
            <a:lvl1pPr>
              <a:defRPr sz="2987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33677"/>
            <a:ext cx="4442460" cy="4701235"/>
          </a:xfrm>
        </p:spPr>
        <p:txBody>
          <a:bodyPr/>
          <a:lstStyle>
            <a:lvl1pPr>
              <a:defRPr sz="2987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61B3-5FC4-4790-AAAF-64CF5AA14DA3}" type="datetime1">
              <a:rPr lang="en-US" smtClean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98FA-5DBF-4623-B728-96C7D126D3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7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37267"/>
            <a:ext cx="4444207" cy="682413"/>
          </a:xfrm>
        </p:spPr>
        <p:txBody>
          <a:bodyPr anchor="b"/>
          <a:lstStyle>
            <a:lvl1pPr marL="0" indent="0" algn="ctr">
              <a:buNone/>
              <a:defRPr sz="2560" b="0">
                <a:solidFill>
                  <a:schemeClr val="tx2"/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600959"/>
            <a:ext cx="4444207" cy="3933614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837267"/>
            <a:ext cx="4445953" cy="682413"/>
          </a:xfrm>
        </p:spPr>
        <p:txBody>
          <a:bodyPr anchor="b"/>
          <a:lstStyle>
            <a:lvl1pPr marL="0" indent="0" algn="ctr">
              <a:buNone/>
              <a:defRPr sz="2560" b="0">
                <a:solidFill>
                  <a:schemeClr val="tx2"/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600959"/>
            <a:ext cx="4445953" cy="3933614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DEE4A-82D5-4086-912D-BF50C8F0A2BE}" type="datetime1">
              <a:rPr lang="en-US" smtClean="0"/>
              <a:t>10/22/2018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98FA-5DBF-4623-B728-96C7D126D3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20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7D46-FD0C-4470-A20F-B1882CC77E2D}" type="datetime1">
              <a:rPr lang="en-US" smtClean="0"/>
              <a:t>10/22/2018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98FA-5DBF-4623-B728-96C7D126D3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839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058400" cy="7315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5F80-50F1-4D1A-A6FF-BED04F3D290F}" type="datetime1">
              <a:rPr lang="en-US" smtClean="0"/>
              <a:t>10/22/2018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98FA-5DBF-4623-B728-96C7D126D3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835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0058400" cy="731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 dirty="0"/>
          </a:p>
        </p:txBody>
      </p:sp>
      <p:sp>
        <p:nvSpPr>
          <p:cNvPr id="8" name="Rectangle 7"/>
          <p:cNvSpPr/>
          <p:nvPr/>
        </p:nvSpPr>
        <p:spPr>
          <a:xfrm>
            <a:off x="7711440" y="160935"/>
            <a:ext cx="2179320" cy="6993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 dirty="0"/>
          </a:p>
        </p:txBody>
      </p:sp>
      <p:sp useBgFill="1">
        <p:nvSpPr>
          <p:cNvPr id="9" name="Rectangle 8"/>
          <p:cNvSpPr/>
          <p:nvPr/>
        </p:nvSpPr>
        <p:spPr>
          <a:xfrm>
            <a:off x="167640" y="162560"/>
            <a:ext cx="7376160" cy="699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325120"/>
            <a:ext cx="6454140" cy="6243321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5727" y="2272589"/>
            <a:ext cx="1840687" cy="3004109"/>
          </a:xfrm>
        </p:spPr>
        <p:txBody>
          <a:bodyPr tIns="0"/>
          <a:lstStyle>
            <a:lvl1pPr marL="0" indent="0">
              <a:buNone/>
              <a:defRPr sz="1493">
                <a:solidFill>
                  <a:srgbClr val="FFFFFF"/>
                </a:solidFill>
              </a:defRPr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4A0C-E6D3-41EA-9CC2-AD1CBCA25453}" type="datetime1">
              <a:rPr lang="en-US" smtClean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9F98FA-5DBF-4623-B728-96C7D126D3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875727" y="487680"/>
            <a:ext cx="1843226" cy="1784909"/>
          </a:xfrm>
        </p:spPr>
        <p:txBody>
          <a:bodyPr anchor="b"/>
          <a:lstStyle>
            <a:lvl1pPr algn="l">
              <a:defRPr sz="2133" spc="16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218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0058400" cy="731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 dirty="0"/>
          </a:p>
        </p:txBody>
      </p:sp>
      <p:sp useBgFill="1">
        <p:nvSpPr>
          <p:cNvPr id="9" name="Rectangle 8"/>
          <p:cNvSpPr/>
          <p:nvPr/>
        </p:nvSpPr>
        <p:spPr>
          <a:xfrm>
            <a:off x="7711440" y="160935"/>
            <a:ext cx="2179320" cy="69933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" y="162560"/>
            <a:ext cx="7376160" cy="6990080"/>
          </a:xfrm>
        </p:spPr>
        <p:txBody>
          <a:bodyPr anchor="ctr"/>
          <a:lstStyle>
            <a:lvl1pPr marL="0" indent="0" algn="ctr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9080" y="2275840"/>
            <a:ext cx="1844040" cy="3169920"/>
          </a:xfrm>
        </p:spPr>
        <p:txBody>
          <a:bodyPr tIns="0"/>
          <a:lstStyle>
            <a:lvl1pPr marL="0" indent="0">
              <a:buNone/>
              <a:defRPr sz="1493">
                <a:solidFill>
                  <a:schemeClr val="tx1"/>
                </a:solidFill>
              </a:defRPr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49B39-D1A9-4C76-B8DE-53703BAE9F95}" type="datetime1">
              <a:rPr lang="en-US" smtClean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98FA-5DBF-4623-B728-96C7D126D3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879080" y="490931"/>
            <a:ext cx="1844040" cy="1784909"/>
          </a:xfrm>
        </p:spPr>
        <p:txBody>
          <a:bodyPr anchor="b"/>
          <a:lstStyle>
            <a:lvl1pPr algn="l">
              <a:defRPr sz="2133" spc="16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328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7640" y="1543574"/>
            <a:ext cx="9714982" cy="5582236"/>
          </a:xfrm>
          <a:prstGeom prst="rect">
            <a:avLst/>
          </a:prstGeom>
          <a:solidFill>
            <a:srgbClr val="1C314E"/>
          </a:solidFill>
          <a:ln>
            <a:solidFill>
              <a:srgbClr val="1C3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 dirty="0"/>
          </a:p>
        </p:txBody>
      </p:sp>
      <p:sp>
        <p:nvSpPr>
          <p:cNvPr id="8" name="Rectangle 7"/>
          <p:cNvSpPr/>
          <p:nvPr/>
        </p:nvSpPr>
        <p:spPr>
          <a:xfrm>
            <a:off x="167639" y="162561"/>
            <a:ext cx="9695452" cy="1213233"/>
          </a:xfrm>
          <a:prstGeom prst="rect">
            <a:avLst/>
          </a:prstGeom>
          <a:solidFill>
            <a:srgbClr val="D357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5672" y="206833"/>
            <a:ext cx="9219386" cy="1124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" y="1833676"/>
            <a:ext cx="9248682" cy="4701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977" y="6780107"/>
            <a:ext cx="234696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3">
                <a:solidFill>
                  <a:schemeClr val="tx2"/>
                </a:solidFill>
              </a:defRPr>
            </a:lvl1pPr>
          </a:lstStyle>
          <a:p>
            <a:fld id="{CBB83749-6F3F-479B-B549-CAA2B009921E}" type="datetime1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780107"/>
            <a:ext cx="368808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3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58148" y="6778752"/>
            <a:ext cx="641263" cy="292608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73">
                <a:solidFill>
                  <a:schemeClr val="tx2"/>
                </a:solidFill>
              </a:defRPr>
            </a:lvl1pPr>
          </a:lstStyle>
          <a:p>
            <a:fld id="{B09F98FA-5DBF-4623-B728-96C7D126D3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60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75390" rtl="0" eaLnBrk="1" latinLnBrk="0" hangingPunct="1">
        <a:spcBef>
          <a:spcPct val="0"/>
        </a:spcBef>
        <a:buNone/>
        <a:defRPr sz="3413" kern="1200" cap="all" spc="213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92617" indent="-243848" algn="l" defTabSz="97539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133" kern="1200" spc="160" baseline="0">
          <a:solidFill>
            <a:schemeClr val="tx2"/>
          </a:solidFill>
          <a:latin typeface="+mn-lt"/>
          <a:ea typeface="+mn-ea"/>
          <a:cs typeface="+mn-cs"/>
        </a:defRPr>
      </a:lvl1pPr>
      <a:lvl2pPr marL="585234" indent="-195078" algn="l" defTabSz="97539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920" kern="1200" spc="107" baseline="0">
          <a:solidFill>
            <a:schemeClr val="bg1"/>
          </a:solidFill>
          <a:latin typeface="+mn-lt"/>
          <a:ea typeface="+mn-ea"/>
          <a:cs typeface="+mn-cs"/>
        </a:defRPr>
      </a:lvl2pPr>
      <a:lvl3pPr marL="877851" indent="-195078" algn="l" defTabSz="97539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707" kern="1200" spc="107" baseline="0">
          <a:solidFill>
            <a:schemeClr val="bg1"/>
          </a:solidFill>
          <a:latin typeface="+mn-lt"/>
          <a:ea typeface="+mn-ea"/>
          <a:cs typeface="+mn-cs"/>
        </a:defRPr>
      </a:lvl3pPr>
      <a:lvl4pPr marL="1170469" indent="-195078" algn="l" defTabSz="97539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93" kern="1200">
          <a:solidFill>
            <a:schemeClr val="bg1"/>
          </a:solidFill>
          <a:latin typeface="+mn-lt"/>
          <a:ea typeface="+mn-ea"/>
          <a:cs typeface="+mn-cs"/>
        </a:defRPr>
      </a:lvl4pPr>
      <a:lvl5pPr marL="1365547" indent="-195078" algn="l" defTabSz="97539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87" kern="1200" spc="107" baseline="0">
          <a:solidFill>
            <a:schemeClr val="bg1"/>
          </a:solidFill>
          <a:latin typeface="+mn-lt"/>
          <a:ea typeface="+mn-ea"/>
          <a:cs typeface="+mn-cs"/>
        </a:defRPr>
      </a:lvl5pPr>
      <a:lvl6pPr marL="1658164" indent="-195078" algn="l" defTabSz="97539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80" kern="1200">
          <a:solidFill>
            <a:schemeClr val="tx2"/>
          </a:solidFill>
          <a:latin typeface="+mn-lt"/>
          <a:ea typeface="+mn-ea"/>
          <a:cs typeface="+mn-cs"/>
        </a:defRPr>
      </a:lvl6pPr>
      <a:lvl7pPr marL="1950781" indent="-195078" algn="l" defTabSz="97539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80" kern="1200">
          <a:solidFill>
            <a:schemeClr val="tx2"/>
          </a:solidFill>
          <a:latin typeface="+mn-lt"/>
          <a:ea typeface="+mn-ea"/>
          <a:cs typeface="+mn-cs"/>
        </a:defRPr>
      </a:lvl7pPr>
      <a:lvl8pPr marL="2243398" indent="-195078" algn="l" defTabSz="97539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80" kern="1200">
          <a:solidFill>
            <a:schemeClr val="tx2"/>
          </a:solidFill>
          <a:latin typeface="+mn-lt"/>
          <a:ea typeface="+mn-ea"/>
          <a:cs typeface="+mn-cs"/>
        </a:defRPr>
      </a:lvl8pPr>
      <a:lvl9pPr marL="2536015" indent="-195078" algn="l" defTabSz="97539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8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Don </a:t>
            </a:r>
            <a:r>
              <a:rPr lang="en-US" dirty="0" err="1" smtClean="0"/>
              <a:t>Andrae</a:t>
            </a:r>
            <a:r>
              <a:rPr lang="en-US" dirty="0" smtClean="0"/>
              <a:t>,</a:t>
            </a:r>
          </a:p>
          <a:p>
            <a:r>
              <a:rPr lang="en-US" dirty="0" smtClean="0"/>
              <a:t>Director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Transportation Services</a:t>
            </a:r>
            <a:endParaRPr lang="en-US" sz="4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403" y="5659519"/>
            <a:ext cx="1497626" cy="134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2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98FA-5DBF-4623-B728-96C7D126D3A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7" y="1682931"/>
            <a:ext cx="6460437" cy="5291278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34" name="TextBox 33"/>
          <p:cNvSpPr txBox="1"/>
          <p:nvPr/>
        </p:nvSpPr>
        <p:spPr>
          <a:xfrm>
            <a:off x="3061712" y="266700"/>
            <a:ext cx="40206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Project Update</a:t>
            </a:r>
          </a:p>
          <a:p>
            <a:pPr algn="ctr"/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Impacts to Parking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ontent Placeholder 4"/>
          <p:cNvSpPr txBox="1">
            <a:spLocks/>
          </p:cNvSpPr>
          <p:nvPr/>
        </p:nvSpPr>
        <p:spPr>
          <a:xfrm>
            <a:off x="6852173" y="1682931"/>
            <a:ext cx="3064184" cy="4992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2617" indent="-243848" algn="l" defTabSz="97539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133" kern="1200" spc="16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85234" indent="-195078" algn="l" defTabSz="97539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920" kern="1200" spc="107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77851" indent="-195078" algn="l" defTabSz="97539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707" kern="1200" spc="107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70469" indent="-195078" algn="l" defTabSz="975390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 sz="149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65547" indent="-195078" algn="l" defTabSz="97539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87" kern="1200" spc="107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658164" indent="-195078" algn="l" defTabSz="97539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8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50781" indent="-195078" algn="l" defTabSz="97539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8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43398" indent="-195078" algn="l" defTabSz="97539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8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36015" indent="-195078" algn="l" defTabSz="97539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8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5969" indent="-457200">
              <a:spcAft>
                <a:spcPts val="800"/>
              </a:spcAft>
              <a:buClr>
                <a:srgbClr val="FF6600"/>
              </a:buClr>
              <a:buFont typeface="+mj-lt"/>
              <a:buAutoNum type="arabicPeriod"/>
            </a:pPr>
            <a:r>
              <a:rPr lang="en-US" sz="11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 Business Education Building </a:t>
            </a:r>
            <a:r>
              <a:rPr lang="en-US" sz="11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(+136)</a:t>
            </a:r>
            <a:endParaRPr lang="en-US" sz="1100" dirty="0" smtClean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5969" indent="-457200">
              <a:spcAft>
                <a:spcPts val="800"/>
              </a:spcAft>
              <a:buClr>
                <a:srgbClr val="FF6600"/>
              </a:buClr>
              <a:buFont typeface="+mj-lt"/>
              <a:buAutoNum type="arabicPeriod"/>
            </a:pPr>
            <a:r>
              <a:rPr lang="en-US" sz="11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Brown Koppel Engineering Achievement Center </a:t>
            </a:r>
            <a:r>
              <a:rPr lang="en-US" sz="11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(+3)</a:t>
            </a:r>
            <a:endParaRPr lang="en-US" sz="1100" dirty="0" smtClean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5969" indent="-457200">
              <a:spcAft>
                <a:spcPts val="800"/>
              </a:spcAft>
              <a:buClr>
                <a:srgbClr val="FF6600"/>
              </a:buClr>
              <a:buFont typeface="+mj-lt"/>
              <a:buAutoNum type="arabicPeriod"/>
            </a:pPr>
            <a:r>
              <a:rPr lang="en-US" sz="11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College Parking Garage </a:t>
            </a:r>
            <a:r>
              <a:rPr lang="en-US" sz="11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(+239)</a:t>
            </a:r>
            <a:endParaRPr lang="en-US" sz="1100" dirty="0" smtClean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5969" indent="-457200">
              <a:spcAft>
                <a:spcPts val="800"/>
              </a:spcAft>
              <a:buClr>
                <a:srgbClr val="FF6600"/>
              </a:buClr>
              <a:buFont typeface="+mj-lt"/>
              <a:buAutoNum type="arabicPeriod"/>
            </a:pPr>
            <a:r>
              <a:rPr lang="en-US" sz="11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Classroom and Laboratory Center </a:t>
            </a:r>
            <a:r>
              <a:rPr lang="en-US" sz="11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(-94)</a:t>
            </a:r>
            <a:endParaRPr lang="en-US" sz="1100" dirty="0" smtClean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5969" indent="-457200">
              <a:spcAft>
                <a:spcPts val="800"/>
              </a:spcAft>
              <a:buClr>
                <a:srgbClr val="FF6600"/>
              </a:buClr>
              <a:buFont typeface="+mj-lt"/>
              <a:buAutoNum type="arabicPeriod"/>
            </a:pPr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Goodwin Hall Addition</a:t>
            </a:r>
          </a:p>
          <a:p>
            <a:pPr marL="505969" indent="-457200">
              <a:spcAft>
                <a:spcPts val="800"/>
              </a:spcAft>
              <a:buClr>
                <a:srgbClr val="FF6600"/>
              </a:buClr>
              <a:buFont typeface="+mj-lt"/>
              <a:buAutoNum type="arabicPeriod"/>
            </a:pPr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Leach Science Center</a:t>
            </a:r>
          </a:p>
          <a:p>
            <a:pPr marL="505969" indent="-457200">
              <a:spcAft>
                <a:spcPts val="800"/>
              </a:spcAft>
              <a:buClr>
                <a:srgbClr val="FF6600"/>
              </a:buClr>
              <a:buFont typeface="+mj-lt"/>
              <a:buAutoNum type="arabicPeriod" startAt="7"/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Housing</a:t>
            </a:r>
          </a:p>
          <a:p>
            <a:pPr marL="505969" indent="-457200">
              <a:spcAft>
                <a:spcPts val="800"/>
              </a:spcAft>
              <a:buClr>
                <a:srgbClr val="FF6600"/>
              </a:buClr>
              <a:buFont typeface="+mj-lt"/>
              <a:buAutoNum type="arabicPeriod" startAt="7"/>
            </a:pPr>
            <a:r>
              <a:rPr lang="en-US" sz="1100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Rane</a:t>
            </a:r>
            <a:r>
              <a:rPr lang="en-US" sz="11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Culinary Science </a:t>
            </a:r>
            <a:r>
              <a:rPr lang="en-US" sz="11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</a:t>
            </a:r>
            <a:r>
              <a:rPr lang="en-US" sz="11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(-103)</a:t>
            </a:r>
            <a:endParaRPr lang="en-US" sz="11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5969" indent="-457200">
              <a:spcAft>
                <a:spcPts val="800"/>
              </a:spcAft>
              <a:buClr>
                <a:srgbClr val="FF6600"/>
              </a:buClr>
              <a:buFont typeface="+mj-lt"/>
              <a:buAutoNum type="arabicPeriod" startAt="7"/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Structural Testing Laboratory</a:t>
            </a:r>
          </a:p>
          <a:p>
            <a:pPr marL="505969" indent="-457200">
              <a:spcAft>
                <a:spcPts val="800"/>
              </a:spcAft>
              <a:buClr>
                <a:srgbClr val="FF6600"/>
              </a:buClr>
              <a:buFont typeface="+mj-lt"/>
              <a:buAutoNum type="arabicPeriod" startAt="7"/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Recreation Fields Expansion</a:t>
            </a:r>
          </a:p>
          <a:p>
            <a:pPr marL="505969" indent="-457200">
              <a:spcAft>
                <a:spcPts val="800"/>
              </a:spcAft>
              <a:buClr>
                <a:srgbClr val="FF6600"/>
              </a:buClr>
              <a:buFont typeface="+mj-lt"/>
              <a:buAutoNum type="arabicPeriod" startAt="7"/>
            </a:pP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Gogue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Performing Arts Center</a:t>
            </a:r>
          </a:p>
          <a:p>
            <a:pPr marL="505969" indent="-457200">
              <a:spcAft>
                <a:spcPts val="800"/>
              </a:spcAft>
              <a:buClr>
                <a:srgbClr val="FF6600"/>
              </a:buClr>
              <a:buFont typeface="+mj-lt"/>
              <a:buAutoNum type="arabicPeriod" startAt="7"/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Care Center</a:t>
            </a:r>
          </a:p>
          <a:p>
            <a:pPr marL="505969" indent="-457200">
              <a:spcAft>
                <a:spcPts val="800"/>
              </a:spcAft>
              <a:buClr>
                <a:srgbClr val="FF6600"/>
              </a:buClr>
              <a:buFont typeface="+mj-lt"/>
              <a:buAutoNum type="arabicPeriod" startAt="7"/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Poultry Farm Research Unit Relocation</a:t>
            </a:r>
          </a:p>
          <a:p>
            <a:pPr marL="505969" indent="-457200">
              <a:spcAft>
                <a:spcPts val="800"/>
              </a:spcAft>
              <a:buClr>
                <a:srgbClr val="FF6600"/>
              </a:buClr>
              <a:buFont typeface="+mj-lt"/>
              <a:buAutoNum type="arabicPeriod"/>
            </a:pPr>
            <a:endParaRPr lang="en-US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140171" y="2032986"/>
            <a:ext cx="215951" cy="213063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716525" y="2024107"/>
            <a:ext cx="215951" cy="213063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315931" y="2540492"/>
            <a:ext cx="215951" cy="213063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500574" y="2914834"/>
            <a:ext cx="215951" cy="213063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325557" y="2246049"/>
            <a:ext cx="215951" cy="213063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18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98FA-5DBF-4623-B728-96C7D126D3A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48531" y="266700"/>
            <a:ext cx="38470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Citation and Appeals</a:t>
            </a:r>
          </a:p>
          <a:p>
            <a:pPr algn="ctr"/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Overview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667610"/>
              </p:ext>
            </p:extLst>
          </p:nvPr>
        </p:nvGraphicFramePr>
        <p:xfrm>
          <a:off x="425513" y="1829178"/>
          <a:ext cx="9234533" cy="1677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141">
                  <a:extLst>
                    <a:ext uri="{9D8B030D-6E8A-4147-A177-3AD203B41FA5}">
                      <a16:colId xmlns:a16="http://schemas.microsoft.com/office/drawing/2014/main" val="455615429"/>
                    </a:ext>
                  </a:extLst>
                </a:gridCol>
                <a:gridCol w="1303699">
                  <a:extLst>
                    <a:ext uri="{9D8B030D-6E8A-4147-A177-3AD203B41FA5}">
                      <a16:colId xmlns:a16="http://schemas.microsoft.com/office/drawing/2014/main" val="2378093714"/>
                    </a:ext>
                  </a:extLst>
                </a:gridCol>
                <a:gridCol w="1358020">
                  <a:extLst>
                    <a:ext uri="{9D8B030D-6E8A-4147-A177-3AD203B41FA5}">
                      <a16:colId xmlns:a16="http://schemas.microsoft.com/office/drawing/2014/main" val="1566361896"/>
                    </a:ext>
                  </a:extLst>
                </a:gridCol>
                <a:gridCol w="1067016">
                  <a:extLst>
                    <a:ext uri="{9D8B030D-6E8A-4147-A177-3AD203B41FA5}">
                      <a16:colId xmlns:a16="http://schemas.microsoft.com/office/drawing/2014/main" val="1470810739"/>
                    </a:ext>
                  </a:extLst>
                </a:gridCol>
                <a:gridCol w="1319219">
                  <a:extLst>
                    <a:ext uri="{9D8B030D-6E8A-4147-A177-3AD203B41FA5}">
                      <a16:colId xmlns:a16="http://schemas.microsoft.com/office/drawing/2014/main" val="26928391"/>
                    </a:ext>
                  </a:extLst>
                </a:gridCol>
                <a:gridCol w="1319219">
                  <a:extLst>
                    <a:ext uri="{9D8B030D-6E8A-4147-A177-3AD203B41FA5}">
                      <a16:colId xmlns:a16="http://schemas.microsoft.com/office/drawing/2014/main" val="756028081"/>
                    </a:ext>
                  </a:extLst>
                </a:gridCol>
                <a:gridCol w="1319219">
                  <a:extLst>
                    <a:ext uri="{9D8B030D-6E8A-4147-A177-3AD203B41FA5}">
                      <a16:colId xmlns:a16="http://schemas.microsoft.com/office/drawing/2014/main" val="4272988374"/>
                    </a:ext>
                  </a:extLst>
                </a:gridCol>
              </a:tblGrid>
              <a:tr h="42001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111546" marR="111546" marT="55772" marB="557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2013</a:t>
                      </a:r>
                      <a:endParaRPr lang="en-US" sz="2000" dirty="0"/>
                    </a:p>
                  </a:txBody>
                  <a:tcPr marL="111546" marR="111546" marT="55772" marB="557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2014</a:t>
                      </a:r>
                      <a:endParaRPr lang="en-US" sz="2000" dirty="0"/>
                    </a:p>
                  </a:txBody>
                  <a:tcPr marL="111546" marR="111546" marT="55772" marB="557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2015</a:t>
                      </a:r>
                      <a:endParaRPr lang="en-US" sz="2000" dirty="0"/>
                    </a:p>
                  </a:txBody>
                  <a:tcPr marL="111546" marR="111546" marT="55772" marB="557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2016</a:t>
                      </a:r>
                      <a:endParaRPr lang="en-US" sz="2000" dirty="0"/>
                    </a:p>
                  </a:txBody>
                  <a:tcPr marL="111546" marR="111546" marT="55772" marB="557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2017</a:t>
                      </a:r>
                      <a:endParaRPr lang="en-US" sz="2000" dirty="0"/>
                    </a:p>
                  </a:txBody>
                  <a:tcPr marL="111546" marR="111546" marT="55772" marB="557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2018</a:t>
                      </a:r>
                      <a:endParaRPr lang="en-US" sz="2000" dirty="0"/>
                    </a:p>
                  </a:txBody>
                  <a:tcPr marL="111546" marR="111546" marT="55772" marB="55772"/>
                </a:tc>
                <a:extLst>
                  <a:ext uri="{0D108BD9-81ED-4DB2-BD59-A6C34878D82A}">
                    <a16:rowId xmlns:a16="http://schemas.microsoft.com/office/drawing/2014/main" val="3863239713"/>
                  </a:ext>
                </a:extLst>
              </a:tr>
              <a:tr h="3971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Citations</a:t>
                      </a:r>
                      <a:endParaRPr lang="en-US" sz="1800" dirty="0"/>
                    </a:p>
                  </a:txBody>
                  <a:tcPr marL="111546" marR="111546" marT="55772" marB="557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3,835</a:t>
                      </a:r>
                      <a:endParaRPr lang="en-US" sz="1800" dirty="0"/>
                    </a:p>
                  </a:txBody>
                  <a:tcPr marL="111546" marR="111546" marT="55772" marB="557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5,253</a:t>
                      </a:r>
                      <a:endParaRPr lang="en-US" sz="1800" dirty="0"/>
                    </a:p>
                  </a:txBody>
                  <a:tcPr marL="111546" marR="111546" marT="55772" marB="557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5,277</a:t>
                      </a:r>
                      <a:endParaRPr lang="en-US" sz="1800" dirty="0"/>
                    </a:p>
                  </a:txBody>
                  <a:tcPr marL="111546" marR="111546" marT="55772" marB="557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8,372</a:t>
                      </a:r>
                      <a:endParaRPr lang="en-US" sz="1800" dirty="0"/>
                    </a:p>
                  </a:txBody>
                  <a:tcPr marL="111546" marR="111546" marT="55772" marB="557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5,195</a:t>
                      </a:r>
                      <a:endParaRPr lang="en-US" sz="1800" dirty="0"/>
                    </a:p>
                  </a:txBody>
                  <a:tcPr marL="111546" marR="111546" marT="55772" marB="557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3,918</a:t>
                      </a:r>
                      <a:endParaRPr lang="en-US" sz="1800" dirty="0"/>
                    </a:p>
                  </a:txBody>
                  <a:tcPr marL="111546" marR="111546" marT="55772" marB="55772"/>
                </a:tc>
                <a:extLst>
                  <a:ext uri="{0D108BD9-81ED-4DB2-BD59-A6C34878D82A}">
                    <a16:rowId xmlns:a16="http://schemas.microsoft.com/office/drawing/2014/main" val="2916090510"/>
                  </a:ext>
                </a:extLst>
              </a:tr>
              <a:tr h="41672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Wheel</a:t>
                      </a:r>
                      <a:r>
                        <a:rPr lang="en-US" sz="1800" baseline="0" dirty="0" smtClean="0"/>
                        <a:t> Locks</a:t>
                      </a:r>
                      <a:endParaRPr lang="en-US" sz="1800" dirty="0"/>
                    </a:p>
                  </a:txBody>
                  <a:tcPr marL="111546" marR="111546" marT="55772" marB="557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56</a:t>
                      </a:r>
                      <a:endParaRPr lang="en-US" sz="1800" dirty="0"/>
                    </a:p>
                  </a:txBody>
                  <a:tcPr marL="111546" marR="111546" marT="55772" marB="557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68</a:t>
                      </a:r>
                      <a:endParaRPr lang="en-US" sz="1800" dirty="0"/>
                    </a:p>
                  </a:txBody>
                  <a:tcPr marL="111546" marR="111546" marT="55772" marB="557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</a:t>
                      </a:r>
                      <a:endParaRPr lang="en-US" sz="1800" dirty="0"/>
                    </a:p>
                  </a:txBody>
                  <a:tcPr marL="111546" marR="111546" marT="55772" marB="557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68</a:t>
                      </a:r>
                      <a:endParaRPr lang="en-US" sz="1800" dirty="0"/>
                    </a:p>
                  </a:txBody>
                  <a:tcPr marL="111546" marR="111546" marT="55772" marB="557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158</a:t>
                      </a:r>
                      <a:endParaRPr lang="en-US" sz="1800" dirty="0"/>
                    </a:p>
                  </a:txBody>
                  <a:tcPr marL="111546" marR="111546" marT="55772" marB="557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111</a:t>
                      </a:r>
                      <a:endParaRPr lang="en-US" sz="1800" dirty="0"/>
                    </a:p>
                  </a:txBody>
                  <a:tcPr marL="111546" marR="111546" marT="55772" marB="55772"/>
                </a:tc>
                <a:extLst>
                  <a:ext uri="{0D108BD9-81ED-4DB2-BD59-A6C34878D82A}">
                    <a16:rowId xmlns:a16="http://schemas.microsoft.com/office/drawing/2014/main" val="2908899389"/>
                  </a:ext>
                </a:extLst>
              </a:tr>
              <a:tr h="3511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Tows</a:t>
                      </a:r>
                      <a:endParaRPr lang="en-US" sz="1800" dirty="0"/>
                    </a:p>
                  </a:txBody>
                  <a:tcPr marL="111546" marR="111546" marT="55772" marB="557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163</a:t>
                      </a:r>
                      <a:endParaRPr lang="en-US" sz="1800" dirty="0"/>
                    </a:p>
                  </a:txBody>
                  <a:tcPr marL="111546" marR="111546" marT="55772" marB="557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205</a:t>
                      </a:r>
                      <a:endParaRPr lang="en-US" sz="1800" dirty="0"/>
                    </a:p>
                  </a:txBody>
                  <a:tcPr marL="111546" marR="111546" marT="55772" marB="557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44</a:t>
                      </a:r>
                      <a:endParaRPr lang="en-US" sz="1800" dirty="0"/>
                    </a:p>
                  </a:txBody>
                  <a:tcPr marL="111546" marR="111546" marT="55772" marB="557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169</a:t>
                      </a:r>
                      <a:endParaRPr lang="en-US" sz="1800" dirty="0"/>
                    </a:p>
                  </a:txBody>
                  <a:tcPr marL="111546" marR="111546" marT="55772" marB="557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385</a:t>
                      </a:r>
                      <a:endParaRPr lang="en-US" sz="1800" dirty="0"/>
                    </a:p>
                  </a:txBody>
                  <a:tcPr marL="111546" marR="111546" marT="55772" marB="557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587</a:t>
                      </a:r>
                      <a:endParaRPr lang="en-US" sz="1800" dirty="0"/>
                    </a:p>
                  </a:txBody>
                  <a:tcPr marL="111546" marR="111546" marT="55772" marB="55772"/>
                </a:tc>
                <a:extLst>
                  <a:ext uri="{0D108BD9-81ED-4DB2-BD59-A6C34878D82A}">
                    <a16:rowId xmlns:a16="http://schemas.microsoft.com/office/drawing/2014/main" val="58832010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052272"/>
              </p:ext>
            </p:extLst>
          </p:nvPr>
        </p:nvGraphicFramePr>
        <p:xfrm>
          <a:off x="4997513" y="5004816"/>
          <a:ext cx="3900534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178">
                  <a:extLst>
                    <a:ext uri="{9D8B030D-6E8A-4147-A177-3AD203B41FA5}">
                      <a16:colId xmlns:a16="http://schemas.microsoft.com/office/drawing/2014/main" val="3812429975"/>
                    </a:ext>
                  </a:extLst>
                </a:gridCol>
                <a:gridCol w="1300178">
                  <a:extLst>
                    <a:ext uri="{9D8B030D-6E8A-4147-A177-3AD203B41FA5}">
                      <a16:colId xmlns:a16="http://schemas.microsoft.com/office/drawing/2014/main" val="1425428673"/>
                    </a:ext>
                  </a:extLst>
                </a:gridCol>
                <a:gridCol w="1300178">
                  <a:extLst>
                    <a:ext uri="{9D8B030D-6E8A-4147-A177-3AD203B41FA5}">
                      <a16:colId xmlns:a16="http://schemas.microsoft.com/office/drawing/2014/main" val="2005033412"/>
                    </a:ext>
                  </a:extLst>
                </a:gridCol>
              </a:tblGrid>
              <a:tr h="3695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2017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2018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722058"/>
                  </a:ext>
                </a:extLst>
              </a:tr>
              <a:tr h="36956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Denied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121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103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973654"/>
                  </a:ext>
                </a:extLst>
              </a:tr>
              <a:tr h="36956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Cancelled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122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119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515144"/>
                  </a:ext>
                </a:extLst>
              </a:tr>
              <a:tr h="36956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Adjusted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592747"/>
                  </a:ext>
                </a:extLst>
              </a:tr>
              <a:tr h="36956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Approved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>
                    <a:solidFill>
                      <a:srgbClr val="FDEC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solidFill>
                      <a:srgbClr val="FDEC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375605"/>
                  </a:ext>
                </a:extLst>
              </a:tr>
            </a:tbl>
          </a:graphicData>
        </a:graphic>
      </p:graphicFrame>
      <p:sp>
        <p:nvSpPr>
          <p:cNvPr id="15" name="Subtitle 2"/>
          <p:cNvSpPr txBox="1">
            <a:spLocks/>
          </p:cNvSpPr>
          <p:nvPr/>
        </p:nvSpPr>
        <p:spPr>
          <a:xfrm>
            <a:off x="470779" y="3582498"/>
            <a:ext cx="9144000" cy="1631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2617" indent="-243848" algn="l" defTabSz="97539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133" kern="1200" spc="16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85234" indent="-195078" algn="l" defTabSz="97539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920" kern="1200" spc="107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77851" indent="-195078" algn="l" defTabSz="97539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707" kern="1200" spc="107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70469" indent="-195078" algn="l" defTabSz="975390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 sz="149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65547" indent="-195078" algn="l" defTabSz="97539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87" kern="1200" spc="107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658164" indent="-195078" algn="l" defTabSz="97539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8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50781" indent="-195078" algn="l" defTabSz="97539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8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43398" indent="-195078" algn="l" defTabSz="97539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8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36015" indent="-195078" algn="l" defTabSz="97539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8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number of citations was lower in August/September 2018 than in previous years due to the fact that the student permits were assigned incorrectly by the parking management system.  Because of this we only enforced the Faculty/Staff lots for the first 4 weeks of the period.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551970" y="5638164"/>
            <a:ext cx="4405470" cy="1025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appeals for the last two years for the August/September time period are as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shown: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79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98FA-5DBF-4623-B728-96C7D126D3A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652419" y="266700"/>
            <a:ext cx="28392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Citation Pricing</a:t>
            </a:r>
          </a:p>
          <a:p>
            <a:pPr algn="ctr"/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Overview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821090"/>
              </p:ext>
            </p:extLst>
          </p:nvPr>
        </p:nvGraphicFramePr>
        <p:xfrm>
          <a:off x="1744891" y="2417741"/>
          <a:ext cx="6654296" cy="202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7062">
                  <a:extLst>
                    <a:ext uri="{9D8B030D-6E8A-4147-A177-3AD203B41FA5}">
                      <a16:colId xmlns:a16="http://schemas.microsoft.com/office/drawing/2014/main" val="455615429"/>
                    </a:ext>
                  </a:extLst>
                </a:gridCol>
                <a:gridCol w="2060686">
                  <a:extLst>
                    <a:ext uri="{9D8B030D-6E8A-4147-A177-3AD203B41FA5}">
                      <a16:colId xmlns:a16="http://schemas.microsoft.com/office/drawing/2014/main" val="2378093714"/>
                    </a:ext>
                  </a:extLst>
                </a:gridCol>
                <a:gridCol w="2146548">
                  <a:extLst>
                    <a:ext uri="{9D8B030D-6E8A-4147-A177-3AD203B41FA5}">
                      <a16:colId xmlns:a16="http://schemas.microsoft.com/office/drawing/2014/main" val="1566361896"/>
                    </a:ext>
                  </a:extLst>
                </a:gridCol>
              </a:tblGrid>
              <a:tr h="364373"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marL="111546" marR="111546" marT="55772" marB="557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2014-2017</a:t>
                      </a:r>
                      <a:endParaRPr lang="en-US" sz="2000" dirty="0"/>
                    </a:p>
                  </a:txBody>
                  <a:tcPr marL="111546" marR="111546" marT="55772" marB="557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2018</a:t>
                      </a:r>
                      <a:endParaRPr lang="en-US" sz="2000" dirty="0"/>
                    </a:p>
                  </a:txBody>
                  <a:tcPr marL="111546" marR="111546" marT="55772" marB="55772"/>
                </a:tc>
                <a:extLst>
                  <a:ext uri="{0D108BD9-81ED-4DB2-BD59-A6C34878D82A}">
                    <a16:rowId xmlns:a16="http://schemas.microsoft.com/office/drawing/2014/main" val="3863239713"/>
                  </a:ext>
                </a:extLst>
              </a:tr>
              <a:tr h="3032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r>
                        <a:rPr lang="en-US" sz="1800" baseline="30000" dirty="0" smtClean="0"/>
                        <a:t>st</a:t>
                      </a:r>
                      <a:endParaRPr lang="en-US" sz="1800" dirty="0"/>
                    </a:p>
                  </a:txBody>
                  <a:tcPr marL="111546" marR="111546" marT="55772" marB="557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$10</a:t>
                      </a:r>
                      <a:endParaRPr lang="en-US" sz="1800" dirty="0"/>
                    </a:p>
                  </a:txBody>
                  <a:tcPr marL="111546" marR="111546" marT="55772" marB="557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$20</a:t>
                      </a:r>
                      <a:endParaRPr lang="en-US" sz="1800" dirty="0"/>
                    </a:p>
                  </a:txBody>
                  <a:tcPr marL="111546" marR="111546" marT="55772" marB="55772"/>
                </a:tc>
                <a:extLst>
                  <a:ext uri="{0D108BD9-81ED-4DB2-BD59-A6C34878D82A}">
                    <a16:rowId xmlns:a16="http://schemas.microsoft.com/office/drawing/2014/main" val="2916090510"/>
                  </a:ext>
                </a:extLst>
              </a:tr>
              <a:tr h="31812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r>
                        <a:rPr lang="en-US" sz="1800" baseline="30000" dirty="0" smtClean="0"/>
                        <a:t>nd</a:t>
                      </a:r>
                      <a:r>
                        <a:rPr lang="en-US" sz="1800" dirty="0" smtClean="0"/>
                        <a:t> </a:t>
                      </a:r>
                      <a:endParaRPr lang="en-US" sz="1800" dirty="0"/>
                    </a:p>
                  </a:txBody>
                  <a:tcPr marL="111546" marR="111546" marT="55772" marB="557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$20</a:t>
                      </a:r>
                      <a:endParaRPr lang="en-US" sz="1800" dirty="0"/>
                    </a:p>
                  </a:txBody>
                  <a:tcPr marL="111546" marR="111546" marT="55772" marB="557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$40</a:t>
                      </a:r>
                      <a:endParaRPr lang="en-US" sz="1800" dirty="0"/>
                    </a:p>
                  </a:txBody>
                  <a:tcPr marL="111546" marR="111546" marT="55772" marB="55772"/>
                </a:tc>
                <a:extLst>
                  <a:ext uri="{0D108BD9-81ED-4DB2-BD59-A6C34878D82A}">
                    <a16:rowId xmlns:a16="http://schemas.microsoft.com/office/drawing/2014/main" val="2908899389"/>
                  </a:ext>
                </a:extLst>
              </a:tr>
              <a:tr h="29456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r>
                        <a:rPr lang="en-US" sz="1800" baseline="30000" dirty="0" smtClean="0"/>
                        <a:t>rd</a:t>
                      </a:r>
                      <a:endParaRPr lang="en-US" sz="1800" dirty="0"/>
                    </a:p>
                  </a:txBody>
                  <a:tcPr marL="111546" marR="111546" marT="55772" marB="557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$40</a:t>
                      </a:r>
                      <a:endParaRPr lang="en-US" sz="1800" dirty="0"/>
                    </a:p>
                  </a:txBody>
                  <a:tcPr marL="111546" marR="111546" marT="55772" marB="557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$60</a:t>
                      </a:r>
                      <a:endParaRPr lang="en-US" sz="1800" dirty="0"/>
                    </a:p>
                  </a:txBody>
                  <a:tcPr marL="111546" marR="111546" marT="55772" marB="55772"/>
                </a:tc>
                <a:extLst>
                  <a:ext uri="{0D108BD9-81ED-4DB2-BD59-A6C34878D82A}">
                    <a16:rowId xmlns:a16="http://schemas.microsoft.com/office/drawing/2014/main" val="588320109"/>
                  </a:ext>
                </a:extLst>
              </a:tr>
              <a:tr h="29456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dirty="0" smtClean="0"/>
                        <a:t> or more</a:t>
                      </a:r>
                      <a:endParaRPr lang="en-US" sz="1800" dirty="0"/>
                    </a:p>
                  </a:txBody>
                  <a:tcPr marL="111546" marR="111546" marT="55772" marB="557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$50</a:t>
                      </a:r>
                      <a:endParaRPr lang="en-US" sz="1800" dirty="0"/>
                    </a:p>
                  </a:txBody>
                  <a:tcPr marL="111546" marR="111546" marT="55772" marB="557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$60</a:t>
                      </a:r>
                      <a:endParaRPr lang="en-US" sz="1800" dirty="0"/>
                    </a:p>
                  </a:txBody>
                  <a:tcPr marL="111546" marR="111546" marT="55772" marB="55772"/>
                </a:tc>
                <a:extLst>
                  <a:ext uri="{0D108BD9-81ED-4DB2-BD59-A6C34878D82A}">
                    <a16:rowId xmlns:a16="http://schemas.microsoft.com/office/drawing/2014/main" val="4131282123"/>
                  </a:ext>
                </a:extLst>
              </a:tr>
            </a:tbl>
          </a:graphicData>
        </a:graphic>
      </p:graphicFrame>
      <p:sp>
        <p:nvSpPr>
          <p:cNvPr id="15" name="Subtitle 2"/>
          <p:cNvSpPr txBox="1">
            <a:spLocks/>
          </p:cNvSpPr>
          <p:nvPr/>
        </p:nvSpPr>
        <p:spPr>
          <a:xfrm>
            <a:off x="500039" y="4849983"/>
            <a:ext cx="9144000" cy="1631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2617" indent="-243848" algn="l" defTabSz="97539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133" kern="1200" spc="16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85234" indent="-195078" algn="l" defTabSz="97539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920" kern="1200" spc="107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77851" indent="-195078" algn="l" defTabSz="97539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707" kern="1200" spc="107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70469" indent="-195078" algn="l" defTabSz="975390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 sz="149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65547" indent="-195078" algn="l" defTabSz="97539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87" kern="1200" spc="107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658164" indent="-195078" algn="l" defTabSz="97539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8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50781" indent="-195078" algn="l" defTabSz="97539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8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43398" indent="-195078" algn="l" defTabSz="97539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8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36015" indent="-195078" algn="l" defTabSz="97539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8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count is reset at the start of the academic year. Also the tow and wheel lock fee starting with the 2018 academic year was changed to $100 from the $85 for the previous years. </a:t>
            </a:r>
          </a:p>
        </p:txBody>
      </p:sp>
    </p:spTree>
    <p:extLst>
      <p:ext uri="{BB962C8B-B14F-4D97-AF65-F5344CB8AC3E}">
        <p14:creationId xmlns:p14="http://schemas.microsoft.com/office/powerpoint/2010/main" val="185710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98FA-5DBF-4623-B728-96C7D126D3A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033386" y="465877"/>
            <a:ext cx="6077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Express Shuttle Service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750627" y="1992573"/>
            <a:ext cx="8307521" cy="873457"/>
          </a:xfrm>
        </p:spPr>
        <p:txBody>
          <a:bodyPr>
            <a:noAutofit/>
          </a:bodyPr>
          <a:lstStyle/>
          <a:p>
            <a:pPr marL="48769" indent="0">
              <a:spcBef>
                <a:spcPts val="0"/>
              </a:spcBef>
              <a:buClr>
                <a:srgbClr val="FF6600"/>
              </a:buClr>
              <a:buNone/>
            </a:pPr>
            <a:r>
              <a:rPr lang="en-US" sz="14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Objective:</a:t>
            </a:r>
          </a:p>
          <a:p>
            <a:pPr marL="48769" indent="0">
              <a:spcBef>
                <a:spcPts val="0"/>
              </a:spcBef>
              <a:buClr>
                <a:srgbClr val="FF6600"/>
              </a:buClr>
              <a:buNone/>
            </a:pP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Shuttle service for faculty and staff with regular fixed route hours of operation which are as follows:</a:t>
            </a:r>
          </a:p>
          <a:p>
            <a:pPr marL="48769" indent="0">
              <a:spcBef>
                <a:spcPts val="0"/>
              </a:spcBef>
              <a:buClr>
                <a:srgbClr val="FF6600"/>
              </a:buClr>
              <a:buNone/>
            </a:pPr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918282" y="2836115"/>
            <a:ext cx="8307521" cy="256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2617" indent="-243848" algn="l" defTabSz="97539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133" kern="1200" spc="16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85234" indent="-195078" algn="l" defTabSz="97539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920" kern="1200" spc="107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77851" indent="-195078" algn="l" defTabSz="97539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707" kern="1200" spc="107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70469" indent="-195078" algn="l" defTabSz="975390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 sz="149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65547" indent="-195078" algn="l" defTabSz="97539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87" kern="1200" spc="107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658164" indent="-195078" algn="l" defTabSz="97539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8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50781" indent="-195078" algn="l" defTabSz="97539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8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43398" indent="-195078" algn="l" defTabSz="97539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8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36015" indent="-195078" algn="l" defTabSz="97539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8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769" indent="0">
              <a:spcBef>
                <a:spcPts val="0"/>
              </a:spcBef>
              <a:buClr>
                <a:srgbClr val="FF6600"/>
              </a:buClr>
              <a:buNone/>
            </a:pP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Designated stops</a:t>
            </a:r>
          </a:p>
          <a:p>
            <a:pPr>
              <a:spcBef>
                <a:spcPts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Division</a:t>
            </a:r>
          </a:p>
          <a:p>
            <a:pPr>
              <a:spcBef>
                <a:spcPts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Thach Ave. on College St. </a:t>
            </a:r>
          </a:p>
          <a:p>
            <a:pPr>
              <a:spcBef>
                <a:spcPts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sz="1400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Biggin</a:t>
            </a:r>
            <a:r>
              <a:rPr lang="en-US" sz="14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Hall/Ramsay Hall</a:t>
            </a:r>
          </a:p>
          <a:p>
            <a:pPr>
              <a:spcBef>
                <a:spcPts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sz="1400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Lowder</a:t>
            </a:r>
            <a:r>
              <a:rPr lang="en-US" sz="14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Hall/Shelby Center</a:t>
            </a:r>
          </a:p>
          <a:p>
            <a:pPr marL="48769" indent="0">
              <a:spcBef>
                <a:spcPts val="0"/>
              </a:spcBef>
              <a:buClr>
                <a:srgbClr val="FF6600"/>
              </a:buClr>
              <a:buNone/>
            </a:pP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Hours</a:t>
            </a:r>
          </a:p>
          <a:p>
            <a:pPr>
              <a:spcBef>
                <a:spcPts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Monday – Friday </a:t>
            </a:r>
          </a:p>
          <a:p>
            <a:pPr>
              <a:spcBef>
                <a:spcPts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7:00 a.m. – 9: a.m. </a:t>
            </a:r>
          </a:p>
          <a:p>
            <a:pPr>
              <a:spcBef>
                <a:spcPts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11:00 a.m. – 1:00 p.m.</a:t>
            </a:r>
          </a:p>
          <a:p>
            <a:pPr marL="48769" indent="0">
              <a:spcBef>
                <a:spcPts val="0"/>
              </a:spcBef>
              <a:buClr>
                <a:srgbClr val="FF6600"/>
              </a:buClr>
              <a:buNone/>
            </a:pP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personal services outside of the hours above or for on-campus meetings: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(334) 844-8600</a:t>
            </a:r>
            <a:endParaRPr lang="en-US" sz="14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769" indent="0">
              <a:spcBef>
                <a:spcPts val="0"/>
              </a:spcBef>
              <a:buClr>
                <a:srgbClr val="FF6600"/>
              </a:buClr>
              <a:buNone/>
            </a:pPr>
            <a:endParaRPr lang="en-US" sz="1400" dirty="0" smtClean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750626" y="5525249"/>
            <a:ext cx="8307521" cy="14178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2617" indent="-243848" algn="l" defTabSz="97539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133" kern="1200" spc="16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85234" indent="-195078" algn="l" defTabSz="97539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920" kern="1200" spc="107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77851" indent="-195078" algn="l" defTabSz="97539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707" kern="1200" spc="107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70469" indent="-195078" algn="l" defTabSz="975390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 sz="149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65547" indent="-195078" algn="l" defTabSz="97539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87" kern="1200" spc="107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658164" indent="-195078" algn="l" defTabSz="97539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8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50781" indent="-195078" algn="l" defTabSz="97539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8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43398" indent="-195078" algn="l" defTabSz="97539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8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36015" indent="-195078" algn="l" defTabSz="97539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8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769" indent="0">
              <a:spcBef>
                <a:spcPts val="0"/>
              </a:spcBef>
              <a:buClr>
                <a:srgbClr val="FF6600"/>
              </a:buClr>
              <a:buFont typeface="Wingdings 2" pitchFamily="18" charset="2"/>
              <a:buNone/>
            </a:pPr>
            <a:r>
              <a:rPr lang="en-US" sz="14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Specifics:   </a:t>
            </a:r>
          </a:p>
          <a:p>
            <a:pPr marL="48769" indent="0">
              <a:spcBef>
                <a:spcPts val="0"/>
              </a:spcBef>
              <a:buClr>
                <a:srgbClr val="FF6600"/>
              </a:buClr>
              <a:buFont typeface="Wingdings 2" pitchFamily="18" charset="2"/>
              <a:buNone/>
            </a:pP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 utilizing the Employee Express services will park their vehicles in the Facilities parking lot located on Samford Avenue. Individuals are also able to track the shuttles with real-time tracking provided through Tiger Transit’s tracking feature on their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TransLoc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app.   </a:t>
            </a:r>
          </a:p>
          <a:p>
            <a:pPr marL="48769" indent="0">
              <a:spcBef>
                <a:spcPts val="0"/>
              </a:spcBef>
              <a:buClr>
                <a:srgbClr val="FF6600"/>
              </a:buClr>
              <a:buFont typeface="Wingdings 2" pitchFamily="18" charset="2"/>
              <a:buNone/>
            </a:pPr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60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758817" y="2314120"/>
            <a:ext cx="2091351" cy="3297598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Director of Transportation Services</a:t>
            </a:r>
          </a:p>
          <a:p>
            <a:pPr algn="ctr"/>
            <a:endParaRPr lang="en-US" sz="700" dirty="0" smtClean="0"/>
          </a:p>
          <a:p>
            <a:pPr algn="ctr"/>
            <a:r>
              <a:rPr lang="en-US" dirty="0" smtClean="0"/>
              <a:t>Don </a:t>
            </a:r>
            <a:r>
              <a:rPr lang="en-US" dirty="0" err="1" smtClean="0"/>
              <a:t>Andrae</a:t>
            </a:r>
            <a:endParaRPr lang="en-US" dirty="0" smtClean="0"/>
          </a:p>
          <a:p>
            <a:pPr algn="ctr"/>
            <a:endParaRPr lang="en-US" sz="1000" dirty="0" smtClean="0"/>
          </a:p>
          <a:p>
            <a:pPr algn="ctr"/>
            <a:r>
              <a:rPr lang="en-US" sz="1400" dirty="0" smtClean="0"/>
              <a:t>(334) 844-4143</a:t>
            </a:r>
          </a:p>
          <a:p>
            <a:pPr algn="ctr"/>
            <a:r>
              <a:rPr lang="en-US" sz="1200" dirty="0" smtClean="0"/>
              <a:t>dza0015@auburn.edu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Questions? </a:t>
            </a:r>
            <a:endParaRPr lang="en-US" sz="5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17050" y="6778625"/>
            <a:ext cx="641350" cy="292100"/>
          </a:xfrm>
        </p:spPr>
        <p:txBody>
          <a:bodyPr/>
          <a:lstStyle/>
          <a:p>
            <a:fld id="{B09F98FA-5DBF-4623-B728-96C7D126D3A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2806" r="33420" b="41351"/>
          <a:stretch/>
        </p:blipFill>
        <p:spPr>
          <a:xfrm>
            <a:off x="8061325" y="5688346"/>
            <a:ext cx="1676400" cy="138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1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Custom 33">
      <a:dk1>
        <a:sysClr val="windowText" lastClr="000000"/>
      </a:dk1>
      <a:lt1>
        <a:sysClr val="window" lastClr="FFFFFF"/>
      </a:lt1>
      <a:dk2>
        <a:srgbClr val="D35712"/>
      </a:dk2>
      <a:lt2>
        <a:srgbClr val="D3DFEF"/>
      </a:lt2>
      <a:accent1>
        <a:srgbClr val="1C314E"/>
      </a:accent1>
      <a:accent2>
        <a:srgbClr val="EB641B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22979</TotalTime>
  <Words>617</Words>
  <Application>Microsoft Office PowerPoint</Application>
  <PresentationFormat>Custom</PresentationFormat>
  <Paragraphs>140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Gill Sans MT</vt:lpstr>
      <vt:lpstr>Wingdings</vt:lpstr>
      <vt:lpstr>Wingdings 2</vt:lpstr>
      <vt:lpstr>Grid</vt:lpstr>
      <vt:lpstr>Transportation Services</vt:lpstr>
      <vt:lpstr>PowerPoint Presentation</vt:lpstr>
      <vt:lpstr>PowerPoint Presentation</vt:lpstr>
      <vt:lpstr>PowerPoint Presentation</vt:lpstr>
      <vt:lpstr>PowerPoint Presentation</vt:lpstr>
      <vt:lpstr>Questions? </vt:lpstr>
    </vt:vector>
  </TitlesOfParts>
  <Company>Auburn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Noelle Wills</dc:creator>
  <cp:lastModifiedBy>Kelsey Prather</cp:lastModifiedBy>
  <cp:revision>626</cp:revision>
  <cp:lastPrinted>2018-09-13T21:48:18Z</cp:lastPrinted>
  <dcterms:created xsi:type="dcterms:W3CDTF">2015-11-05T22:02:45Z</dcterms:created>
  <dcterms:modified xsi:type="dcterms:W3CDTF">2018-10-22T18:26:04Z</dcterms:modified>
</cp:coreProperties>
</file>